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98" r:id="rId4"/>
    <p:sldId id="265" r:id="rId5"/>
    <p:sldId id="262" r:id="rId6"/>
    <p:sldId id="304" r:id="rId7"/>
    <p:sldId id="299" r:id="rId8"/>
    <p:sldId id="270" r:id="rId9"/>
    <p:sldId id="300" r:id="rId10"/>
    <p:sldId id="301" r:id="rId11"/>
    <p:sldId id="258" r:id="rId12"/>
    <p:sldId id="29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2" autoAdjust="0"/>
    <p:restoredTop sz="91423" autoAdjust="0"/>
  </p:normalViewPr>
  <p:slideViewPr>
    <p:cSldViewPr>
      <p:cViewPr varScale="1">
        <p:scale>
          <a:sx n="110" d="100"/>
          <a:sy n="110" d="100"/>
        </p:scale>
        <p:origin x="16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0B13C-8CD6-48CA-A3D9-BB29992F52ED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2636C-2479-4B7A-A1C7-0E1C173F14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530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068960"/>
            <a:ext cx="7358063" cy="3240359"/>
          </a:xfrm>
        </p:spPr>
        <p:txBody>
          <a:bodyPr/>
          <a:lstStyle/>
          <a:p>
            <a:r>
              <a:rPr lang="ru-RU" sz="2800" b="1" i="1" dirty="0">
                <a:latin typeface="+mn-lt"/>
                <a:cs typeface="Times New Roman" panose="02020603050405020304" pitchFamily="18" charset="0"/>
              </a:rPr>
              <a:t>Тема: «Игра как средство сенсорного развития ребёнка»</a:t>
            </a:r>
            <a:br>
              <a:rPr lang="ru-RU" sz="2800" b="1" i="1" dirty="0">
                <a:latin typeface="+mn-lt"/>
                <a:cs typeface="Times New Roman" panose="02020603050405020304" pitchFamily="18" charset="0"/>
              </a:rPr>
            </a:br>
            <a:br>
              <a:rPr lang="ru-RU" sz="1800" b="1" i="1" dirty="0">
                <a:latin typeface="+mn-lt"/>
                <a:cs typeface="Times New Roman" panose="02020603050405020304" pitchFamily="18" charset="0"/>
              </a:rPr>
            </a:b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                                                             выполнила: воспитатель 1 </a:t>
            </a:r>
            <a:r>
              <a:rPr lang="ru-RU" sz="1800" b="1" i="1" dirty="0" err="1">
                <a:latin typeface="+mn-lt"/>
                <a:cs typeface="Times New Roman" panose="02020603050405020304" pitchFamily="18" charset="0"/>
              </a:rPr>
              <a:t>кв.к</a:t>
            </a: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 </a:t>
            </a:r>
            <a:br>
              <a:rPr lang="ru-RU" sz="1800" b="1" i="1" dirty="0">
                <a:latin typeface="+mn-lt"/>
                <a:cs typeface="Times New Roman" panose="02020603050405020304" pitchFamily="18" charset="0"/>
              </a:rPr>
            </a:b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                                                                 Маркина Светлана Сергеевна</a:t>
            </a:r>
            <a:br>
              <a:rPr lang="ru-RU" sz="1800" b="1" i="1" dirty="0">
                <a:latin typeface="+mn-lt"/>
                <a:cs typeface="Times New Roman" panose="02020603050405020304" pitchFamily="18" charset="0"/>
              </a:rPr>
            </a:br>
            <a:br>
              <a:rPr lang="ru-RU" sz="1800" b="1" i="1" dirty="0">
                <a:latin typeface="+mn-lt"/>
                <a:cs typeface="Times New Roman" panose="02020603050405020304" pitchFamily="18" charset="0"/>
              </a:rPr>
            </a:br>
            <a:br>
              <a:rPr lang="ru-RU" sz="1800" b="1" i="1" dirty="0">
                <a:latin typeface="+mn-lt"/>
                <a:cs typeface="Times New Roman" panose="02020603050405020304" pitchFamily="18" charset="0"/>
              </a:rPr>
            </a:br>
            <a:r>
              <a:rPr lang="ru-RU" sz="1800" b="1" i="1" dirty="0">
                <a:latin typeface="+mn-lt"/>
                <a:cs typeface="Times New Roman" panose="02020603050405020304" pitchFamily="18" charset="0"/>
              </a:rPr>
              <a:t>г. Новомосковск, 2024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40889" y="3326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latin typeface="+mn-lt"/>
                <a:cs typeface="Times New Roman" panose="02020603050405020304" pitchFamily="18" charset="0"/>
              </a:rPr>
              <a:t>МБОУ «Центр образования №9»</a:t>
            </a:r>
          </a:p>
          <a:p>
            <a:pPr algn="ctr"/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6592" y="260648"/>
            <a:ext cx="8229600" cy="364902"/>
          </a:xfrm>
        </p:spPr>
        <p:txBody>
          <a:bodyPr/>
          <a:lstStyle/>
          <a:p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E:\1b64f59a-c065-4153-9c12-cea2e332eba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938918"/>
            <a:ext cx="2784309" cy="2088232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blob:https://web.whatsapp.com/362df01f-4fb4-43f8-90e6-e064d8d9276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E:\362df01f-4fb4-43f8-90e6-e064d8d927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50511"/>
            <a:ext cx="2088231" cy="209872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E:\ee8ac586-0c26-4927-a1d9-95c93f6590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23415"/>
            <a:ext cx="3148357" cy="211923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E:\05abf2a0-3270-441d-b2e2-97f3d626d5c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042653"/>
            <a:ext cx="2129342" cy="283912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E:\0231e565-f024-4113-9da1-a873223d2b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8" y="4039638"/>
            <a:ext cx="2051720" cy="27356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7" name="Picture 9" descr="E:\cd6b82c3-3671-4baa-9034-7036f3bd047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90" y="4016826"/>
            <a:ext cx="3093315" cy="280104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41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6178698"/>
          </a:xfrm>
        </p:spPr>
        <p:txBody>
          <a:bodyPr/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Выражаем благодарность родителям наших воспитанников за помощь в изготовлении интересных игр своими руками по сенсорному развитию.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6770"/>
          </a:xfrm>
        </p:spPr>
        <p:txBody>
          <a:bodyPr/>
          <a:lstStyle/>
          <a:p>
            <a:r>
              <a:rPr lang="ru-RU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21495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9512" y="2276872"/>
            <a:ext cx="8568952" cy="576064"/>
          </a:xfrm>
        </p:spPr>
        <p:txBody>
          <a:bodyPr/>
          <a:lstStyle/>
          <a:p>
            <a:br>
              <a:rPr lang="ru-RU" sz="2000" b="1" i="1" dirty="0">
                <a:cs typeface="Times New Roman" panose="02020603050405020304" pitchFamily="18" charset="0"/>
              </a:rPr>
            </a:br>
            <a:br>
              <a:rPr lang="ru-RU" sz="2000" b="1" i="1" dirty="0">
                <a:cs typeface="Times New Roman" panose="02020603050405020304" pitchFamily="18" charset="0"/>
              </a:rPr>
            </a:br>
            <a:br>
              <a:rPr lang="ru-RU" sz="2000" b="1" i="1" dirty="0">
                <a:cs typeface="Times New Roman" panose="02020603050405020304" pitchFamily="18" charset="0"/>
              </a:rPr>
            </a:br>
            <a:br>
              <a:rPr lang="ru-RU" sz="2000" b="1" i="1" dirty="0">
                <a:cs typeface="Times New Roman" panose="02020603050405020304" pitchFamily="18" charset="0"/>
              </a:rPr>
            </a:br>
            <a:r>
              <a:rPr lang="ru-RU" sz="2800" b="1" i="1" dirty="0">
                <a:cs typeface="Times New Roman" panose="02020603050405020304" pitchFamily="18" charset="0"/>
              </a:rPr>
              <a:t>«Взаимосвязь мелкой моторики и развития речи»</a:t>
            </a:r>
            <a:br>
              <a:rPr lang="ru-RU" sz="2800" dirty="0"/>
            </a:br>
            <a:br>
              <a:rPr lang="ru-RU" sz="2800" dirty="0"/>
            </a:br>
            <a:r>
              <a:rPr lang="ru-RU" sz="2400" b="1" i="1" dirty="0">
                <a:ea typeface="Times New Roman" panose="02020603050405020304" pitchFamily="18" charset="0"/>
              </a:rPr>
              <a:t>Мелкая моторика — </a:t>
            </a:r>
            <a:r>
              <a:rPr lang="ru-RU" sz="2000" b="1" i="1" dirty="0">
                <a:ea typeface="Times New Roman" panose="02020603050405020304" pitchFamily="18" charset="0"/>
              </a:rPr>
              <a:t>способность манипулировать мелкими предметами, передавать объекты из рук в руки, а также выполнять задачи, требующие скоординированной работы глаз и рук.</a:t>
            </a:r>
            <a:br>
              <a:rPr lang="ru-RU" sz="2000" b="1" i="1" dirty="0"/>
            </a:br>
            <a:endParaRPr lang="ru-RU" sz="2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419872" y="5085184"/>
            <a:ext cx="5400600" cy="1080120"/>
          </a:xfrm>
        </p:spPr>
        <p:txBody>
          <a:bodyPr/>
          <a:lstStyle/>
          <a:p>
            <a:r>
              <a:rPr lang="ru-RU" sz="2000" b="1" i="1" dirty="0">
                <a:solidFill>
                  <a:schemeClr val="tx1"/>
                </a:solidFill>
              </a:rPr>
              <a:t>« Истоки способностей и дарований детей – на кончиках пальцев»</a:t>
            </a:r>
          </a:p>
          <a:p>
            <a:r>
              <a:rPr lang="ru-RU" sz="2000" b="1" i="1" dirty="0">
                <a:solidFill>
                  <a:schemeClr val="tx1"/>
                </a:solidFill>
              </a:rPr>
              <a:t>                                                        В. Сухомлинский</a:t>
            </a:r>
          </a:p>
        </p:txBody>
      </p:sp>
      <p:pic>
        <p:nvPicPr>
          <p:cNvPr id="1030" name="Picture 6" descr="https://funforkids.ru/pictures/misctoys/misctoys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9" y="4077072"/>
            <a:ext cx="255238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8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44824"/>
            <a:ext cx="8229600" cy="4882554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(ФГОС)</a:t>
            </a:r>
            <a:br>
              <a:rPr lang="ru-RU" sz="28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образование в ДОУ рассматривается не как предварительный этап перед обучением в школе, а как самостоятельный важный период в жизни ребёнка, как важная веха на пути непрерывного образования в жизни человека.</a:t>
            </a:r>
            <a:br>
              <a:rPr lang="ru-RU" sz="28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602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48064" y="4077072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+mn-lt"/>
                <a:ea typeface="Times New Roman" panose="02020603050405020304" pitchFamily="18" charset="0"/>
              </a:rPr>
              <a:t>ТАКТИЛЬНЫЕ МЕШОЧКИ С РАЗНЫМ НАПОЛНИТЕЛЕМ</a:t>
            </a:r>
          </a:p>
          <a:p>
            <a:pPr algn="ctr"/>
            <a:endParaRPr lang="ru-RU" sz="1400" b="1" i="1" dirty="0">
              <a:latin typeface="+mn-lt"/>
            </a:endParaRPr>
          </a:p>
          <a:p>
            <a:pPr algn="ctr"/>
            <a:endParaRPr lang="ru-RU" sz="1400" b="1" i="1" dirty="0">
              <a:latin typeface="+mn-lt"/>
            </a:endParaRPr>
          </a:p>
          <a:p>
            <a:pPr algn="ctr"/>
            <a:endParaRPr lang="ru-RU" sz="1400" b="1" i="1" dirty="0">
              <a:latin typeface="+mn-lt"/>
            </a:endParaRPr>
          </a:p>
          <a:p>
            <a:pPr algn="ctr"/>
            <a:r>
              <a:rPr lang="ru-RU" sz="1400" b="1" dirty="0">
                <a:latin typeface="+mn-lt"/>
              </a:rPr>
              <a:t>ИГРЫ  НА ЛЕПУЧКАХ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3272859" y="2973117"/>
            <a:ext cx="1668760" cy="1584176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СРЕДСТВА РАЗВИТИЯ МЕЛКОЙ МОТОРИКИ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996952"/>
            <a:ext cx="1810544" cy="432048"/>
          </a:xfrm>
        </p:spPr>
        <p:txBody>
          <a:bodyPr/>
          <a:lstStyle/>
          <a:p>
            <a:r>
              <a:rPr lang="ru-RU" sz="1400" b="1" dirty="0">
                <a:latin typeface="+mn-lt"/>
              </a:rPr>
              <a:t>МОЗАИКА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idx="1"/>
          </p:nvPr>
        </p:nvSpPr>
        <p:spPr>
          <a:xfrm>
            <a:off x="395536" y="2204864"/>
            <a:ext cx="2520280" cy="648072"/>
          </a:xfrm>
        </p:spPr>
        <p:txBody>
          <a:bodyPr/>
          <a:lstStyle/>
          <a:p>
            <a:r>
              <a:rPr lang="ru-RU" sz="1400" b="1" dirty="0">
                <a:solidFill>
                  <a:schemeClr val="tx1"/>
                </a:solidFill>
              </a:rPr>
              <a:t>ПАЛЬЧИКОВЫЕ ИГРЫ</a:t>
            </a:r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3"/>
          </p:nvPr>
        </p:nvSpPr>
        <p:spPr>
          <a:xfrm>
            <a:off x="5724128" y="2348880"/>
            <a:ext cx="3240360" cy="504056"/>
          </a:xfrm>
        </p:spPr>
        <p:txBody>
          <a:bodyPr/>
          <a:lstStyle/>
          <a:p>
            <a:r>
              <a:rPr lang="ru-RU" sz="1400" dirty="0"/>
              <a:t>ПЕРЕБОРКА КРУП</a:t>
            </a:r>
          </a:p>
        </p:txBody>
      </p:sp>
      <p:sp>
        <p:nvSpPr>
          <p:cNvPr id="18" name="Объект 17"/>
          <p:cNvSpPr>
            <a:spLocks noGrp="1"/>
          </p:cNvSpPr>
          <p:nvPr>
            <p:ph sz="quarter" idx="4"/>
          </p:nvPr>
        </p:nvSpPr>
        <p:spPr>
          <a:xfrm>
            <a:off x="5940152" y="3068961"/>
            <a:ext cx="2592288" cy="576064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НАНИЗЫВАНИЯ ПЕРЕМИДКИ, СОБИРАНИЕ МАТРЁШЕК</a:t>
            </a:r>
          </a:p>
        </p:txBody>
      </p:sp>
      <p:sp>
        <p:nvSpPr>
          <p:cNvPr id="16" name="Заголовок 9"/>
          <p:cNvSpPr txBox="1">
            <a:spLocks/>
          </p:cNvSpPr>
          <p:nvPr/>
        </p:nvSpPr>
        <p:spPr bwMode="auto">
          <a:xfrm>
            <a:off x="2987824" y="1988840"/>
            <a:ext cx="32403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400" dirty="0">
                <a:latin typeface="+mn-lt"/>
              </a:rPr>
              <a:t>Застёгивания и расстёгивания пуговиц, кнопок, крючков</a:t>
            </a:r>
          </a:p>
        </p:txBody>
      </p:sp>
      <p:sp>
        <p:nvSpPr>
          <p:cNvPr id="22" name="Объект 21"/>
          <p:cNvSpPr>
            <a:spLocks noGrp="1"/>
          </p:cNvSpPr>
          <p:nvPr>
            <p:ph sz="half" idx="2"/>
          </p:nvPr>
        </p:nvSpPr>
        <p:spPr>
          <a:xfrm>
            <a:off x="179512" y="3573016"/>
            <a:ext cx="5904656" cy="288032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/>
              <a:t>РИСОВАНИЕ, АППЛИКАЦИЯ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НАНИЗЫВАНИЕ БУС И ПУГОВИЦ</a:t>
            </a:r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endParaRPr lang="ru-RU" sz="1400" b="1" dirty="0"/>
          </a:p>
          <a:p>
            <a:pPr marL="0" indent="0">
              <a:buNone/>
            </a:pPr>
            <a:r>
              <a:rPr lang="ru-RU" sz="1400" b="1" dirty="0"/>
              <a:t>                        ЗАКРУЧИВАНИЕ И РАСКРУЧИВАНИЕ БАНОК И ПУЗЫРЬКОВ</a:t>
            </a:r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355976" y="2564904"/>
            <a:ext cx="14401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 вниз 26"/>
          <p:cNvSpPr/>
          <p:nvPr/>
        </p:nvSpPr>
        <p:spPr>
          <a:xfrm rot="11697010">
            <a:off x="4332106" y="2423704"/>
            <a:ext cx="299766" cy="6310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rot="7334269">
            <a:off x="2754661" y="2464381"/>
            <a:ext cx="299766" cy="11464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3584703">
            <a:off x="2909417" y="4011356"/>
            <a:ext cx="299766" cy="77453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5400000">
            <a:off x="2813450" y="3473690"/>
            <a:ext cx="302046" cy="5830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161055">
            <a:off x="3489386" y="4482616"/>
            <a:ext cx="299766" cy="119939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4386701">
            <a:off x="5125626" y="2484853"/>
            <a:ext cx="299766" cy="11384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5773484">
            <a:off x="5211001" y="3178999"/>
            <a:ext cx="299766" cy="80764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бъект 21"/>
          <p:cNvSpPr txBox="1">
            <a:spLocks/>
          </p:cNvSpPr>
          <p:nvPr/>
        </p:nvSpPr>
        <p:spPr bwMode="auto">
          <a:xfrm>
            <a:off x="827584" y="3675806"/>
            <a:ext cx="2417220" cy="121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endParaRPr lang="ru-RU" sz="1400" b="1" dirty="0"/>
          </a:p>
          <a:p>
            <a:pPr marL="0" indent="0">
              <a:buFont typeface="Arial" charset="0"/>
              <a:buNone/>
            </a:pPr>
            <a:r>
              <a:rPr lang="ru-RU" sz="1400" b="1" dirty="0"/>
              <a:t>                        </a:t>
            </a:r>
          </a:p>
        </p:txBody>
      </p:sp>
      <p:sp>
        <p:nvSpPr>
          <p:cNvPr id="37" name="Стрелка вниз 36"/>
          <p:cNvSpPr/>
          <p:nvPr/>
        </p:nvSpPr>
        <p:spPr>
          <a:xfrm rot="17248489">
            <a:off x="5079844" y="3753078"/>
            <a:ext cx="219191" cy="655341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 rot="18440604">
            <a:off x="5150033" y="3990690"/>
            <a:ext cx="299766" cy="146505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745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772816"/>
            <a:ext cx="9144000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endParaRPr lang="ru-R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975" y="160337"/>
            <a:ext cx="6346308" cy="532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своими руками</a:t>
            </a:r>
          </a:p>
        </p:txBody>
      </p:sp>
      <p:sp>
        <p:nvSpPr>
          <p:cNvPr id="7" name="AutoShape 2" descr="blob:https://web.whatsapp.com/c9356599-3b78-4a0c-bb2e-73fd9f9269b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4" descr="blob:https://web.whatsapp.com/c9356599-3b78-4a0c-bb2e-73fd9f9269b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 descr="E:\c9356599-3b78-4a0c-bb2e-73fd9f9269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0433" y="1645345"/>
            <a:ext cx="2101172" cy="280156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E:\a7b7e27f-1ad4-46b7-96ca-059b9195e2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10363" y="1644501"/>
            <a:ext cx="2106234" cy="280831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E:\65ee5f82-2e9e-45f0-bc6a-a6dcdaa675e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0449" y="3893163"/>
            <a:ext cx="2069229" cy="2758972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E:\1b5ed78e-8870-47ce-9c06-bd2304336d9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10363" y="3849991"/>
            <a:ext cx="2106234" cy="2808312"/>
          </a:xfrm>
          <a:prstGeom prst="rect">
            <a:avLst/>
          </a:prstGeom>
          <a:noFill/>
          <a:ln>
            <a:solidFill>
              <a:srgbClr val="FFC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E:\6900ace8-db95-43ce-890c-694d3156a6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91717" y="3869723"/>
            <a:ext cx="2108192" cy="281092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E:\264704e2-835d-4a64-920e-24d85c508dfc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549" y="2004456"/>
            <a:ext cx="2810924" cy="2108193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03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E:\16747e17-dbb1-4a3b-8c11-4082165d4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783450" y="4392560"/>
            <a:ext cx="1680669" cy="224089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E:\c734cfd4-12ac-4436-9055-9abdd32bc8f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5" y="4672672"/>
            <a:ext cx="2266943" cy="170020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1" descr="E:\b21e6a45-193e-4e60-875c-3b5ccbca54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3455" y="1662528"/>
            <a:ext cx="1999767" cy="2666356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E:\11e74cb1-4a8f-4a96-9ed5-14e0c862a4f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03495" y="3849727"/>
            <a:ext cx="1714150" cy="2285534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E:\b2cede8e-8164-4bc5-b9af-dc30a287463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17837" y="3857121"/>
            <a:ext cx="1713579" cy="2284772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E:\1644221a-77f2-4b90-bbd0-2b8967536da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4" y="2005298"/>
            <a:ext cx="2666356" cy="199976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E:\f4a5e9b3-55ef-440d-a79c-6764c371707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95822"/>
            <a:ext cx="2694083" cy="2018458"/>
          </a:xfrm>
          <a:prstGeom prst="rect">
            <a:avLst/>
          </a:prstGeom>
          <a:noFill/>
          <a:ln>
            <a:solidFill>
              <a:srgbClr val="7030A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49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19" y="0"/>
            <a:ext cx="8416413" cy="2636912"/>
          </a:xfrm>
        </p:spPr>
        <p:txBody>
          <a:bodyPr/>
          <a:lstStyle/>
          <a:p>
            <a:pPr algn="l"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Мастер – класс по изготовлению  игр по </a:t>
            </a:r>
            <a:br>
              <a:rPr lang="ru-RU" sz="2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сенсорному развитию</a:t>
            </a:r>
            <a:br>
              <a:rPr lang="ru-RU" sz="20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rgbClr val="FF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sz="1200" b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- это средство обучения и воспитания, в процессе которой формируется самостоятельность принятия решений, усваиваются и закрепляются полученные знания, вырабатываются умения и навыки кооперации, а также формируются социально значимые черты личности.</a:t>
            </a:r>
            <a:br>
              <a:rPr lang="ru-RU" sz="12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latin typeface="+mn-lt"/>
            </a:endParaRPr>
          </a:p>
        </p:txBody>
      </p:sp>
      <p:pic>
        <p:nvPicPr>
          <p:cNvPr id="5122" name="Picture 2" descr="E:\ecc81eb2-3da1-4504-84ef-03baf0c2757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3793"/>
            <a:ext cx="3070986" cy="23032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9a4db147-9bdb-4226-afad-476f211b48c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882" y="2555390"/>
            <a:ext cx="3083672" cy="231275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2767b93e-00bb-4fed-97fd-c7d2d51cc1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457" y="2555390"/>
            <a:ext cx="3070987" cy="230324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d292c132-87dd-47c6-bbf8-48e01121118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56571"/>
            <a:ext cx="2626395" cy="196979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:\30ba4fb9-407d-4283-8623-072c3af2afe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831460"/>
            <a:ext cx="2686944" cy="201520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984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88840"/>
            <a:ext cx="8050088" cy="3140968"/>
          </a:xfrm>
        </p:spPr>
        <p:txBody>
          <a:bodyPr/>
          <a:lstStyle/>
          <a:p>
            <a:pPr algn="l"/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дидактических игр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Игры с предметами или игрушками.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Игры с природным материалом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Настольно-печатные игры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Пальчиковые игры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Игры на липучках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Игры на развитие тактильного восприятия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732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00608" y="-18418"/>
            <a:ext cx="8229600" cy="782960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играем!</a:t>
            </a:r>
          </a:p>
        </p:txBody>
      </p:sp>
      <p:pic>
        <p:nvPicPr>
          <p:cNvPr id="6146" name="Picture 2" descr="E:\85ba178d-f83e-4db3-a4b8-254a5b1d7b6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1" y="1907681"/>
            <a:ext cx="2758542" cy="23275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220ba028-e6cf-4d43-9993-7ac9f3202f1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832" y="1935650"/>
            <a:ext cx="2905300" cy="2271582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60c358e0-5199-4be6-9c7a-29dc837b0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526" y="1930610"/>
            <a:ext cx="3051602" cy="2267269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f2240faa-18a9-4577-9fc8-e01d6bb5e0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9" y="4297039"/>
            <a:ext cx="2770064" cy="207754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E:\98b538bf-1f51-4266-b0ff-ccc0aa38928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812" y="4313358"/>
            <a:ext cx="2821323" cy="211599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E:\daedf78b-978c-49da-9c3e-b793b45b8a2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17" y="4303898"/>
            <a:ext cx="2912820" cy="218461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791263"/>
      </p:ext>
    </p:extLst>
  </p:cSld>
  <p:clrMapOvr>
    <a:masterClrMapping/>
  </p:clrMapOvr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1977</TotalTime>
  <Words>317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лица</vt:lpstr>
      <vt:lpstr>Тема: «Игра как средство сенсорного развития ребёнка»                                                               выполнила: воспитатель 1 кв.к                                                                   Маркина Светлана Сергеевна   г. Новомосковск, 2024 г.</vt:lpstr>
      <vt:lpstr>    «Взаимосвязь мелкой моторики и развития речи»  Мелкая моторика — способность манипулировать мелкими предметами, передавать объекты из рук в руки, а также выполнять задачи, требующие скоординированной работы глаз и рук. </vt:lpstr>
      <vt:lpstr>Федеральный государственный образовательный стандарт (ФГОС)  образование в ДОУ рассматривается не как предварительный этап перед обучением в школе, а как самостоятельный важный период в жизни ребёнка, как важная веха на пути непрерывного образования в жизни человека. </vt:lpstr>
      <vt:lpstr>МОЗАИКА</vt:lpstr>
      <vt:lpstr>Презентация PowerPoint</vt:lpstr>
      <vt:lpstr>Презентация PowerPoint</vt:lpstr>
      <vt:lpstr>Мастер – класс по изготовлению  игр по  сенсорному развитию        Дидактическая игра - это средство обучения и воспитания, в процессе которой формируется самостоятельность принятия решений, усваиваются и закрепляются полученные знания, вырабатываются умения и навыки кооперации, а также формируются социально значимые черты личности. </vt:lpstr>
      <vt:lpstr>Виды дидактических игр 1. Игры с предметами или игрушками. 2. Игры с природным материалом 3. Настольно-печатные игры 4. Пальчиковые игры 5. Игры на липучках 6. Игры на развитие тактильного восприятия</vt:lpstr>
      <vt:lpstr>Как мы играем!</vt:lpstr>
      <vt:lpstr>Презентация PowerPoint</vt:lpstr>
      <vt:lpstr>Выражаем благодарность родителям наших воспитанников за помощь в изготовлении интересных игр своими руками по сенсорному развитию.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Znaika-PC</cp:lastModifiedBy>
  <cp:revision>56</cp:revision>
  <dcterms:created xsi:type="dcterms:W3CDTF">2016-05-11T09:30:30Z</dcterms:created>
  <dcterms:modified xsi:type="dcterms:W3CDTF">2024-12-01T17:38:30Z</dcterms:modified>
</cp:coreProperties>
</file>